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12"/>
  </p:notesMasterIdLst>
  <p:handoutMasterIdLst>
    <p:handoutMasterId r:id="rId13"/>
  </p:handoutMasterIdLst>
  <p:sldIdLst>
    <p:sldId id="312" r:id="rId2"/>
    <p:sldId id="376" r:id="rId3"/>
    <p:sldId id="371" r:id="rId4"/>
    <p:sldId id="372" r:id="rId5"/>
    <p:sldId id="373" r:id="rId6"/>
    <p:sldId id="370" r:id="rId7"/>
    <p:sldId id="365" r:id="rId8"/>
    <p:sldId id="366" r:id="rId9"/>
    <p:sldId id="367" r:id="rId10"/>
    <p:sldId id="377" r:id="rId11"/>
  </p:sldIdLst>
  <p:sldSz cx="9144000" cy="6858000" type="screen4x3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9" autoAdjust="0"/>
    <p:restoredTop sz="94671" autoAdjust="0"/>
  </p:normalViewPr>
  <p:slideViewPr>
    <p:cSldViewPr snapToGrid="0" snapToObjects="1">
      <p:cViewPr varScale="1">
        <p:scale>
          <a:sx n="110" d="100"/>
          <a:sy n="110" d="100"/>
        </p:scale>
        <p:origin x="1686" y="108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1720"/>
    </p:cViewPr>
  </p:sorterViewPr>
  <p:notesViewPr>
    <p:cSldViewPr snapToGrid="0" snapToObjects="1">
      <p:cViewPr varScale="1">
        <p:scale>
          <a:sx n="62" d="100"/>
          <a:sy n="62" d="100"/>
        </p:scale>
        <p:origin x="-26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B0663-E110-490C-B296-C3B809BA0B9E}" type="datetimeFigureOut">
              <a:rPr lang="es-CO" smtClean="0"/>
              <a:pPr/>
              <a:t>19/02/2021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5D21B-F723-4E90-9484-82A4CB406A5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572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0CCCE-6BB8-48FC-90EB-EA27F5443761}" type="datetimeFigureOut">
              <a:rPr lang="es-CO" smtClean="0"/>
              <a:pPr/>
              <a:t>19/02/2021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C36B0-9242-43DC-99E0-8B4A8397FDA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59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7585075" cy="969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FDCAB-F51B-4C0C-BE29-5920F75255C7}" type="datetime1">
              <a:rPr lang="en-US"/>
              <a:pPr/>
              <a:t>2/19/2021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F24A7-33B9-462C-86B7-44F59935D4D8}" type="datetime1">
              <a:rPr lang="en-US"/>
              <a:pPr/>
              <a:t>2/19/2021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718A9EA-EA44-4C99-B434-FF248501288C}" type="datetime1">
              <a:rPr lang="en-US"/>
              <a:pPr/>
              <a:t>2/19/2021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8BDAC88-2525-42C4-865A-6E2DDEC76C7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9848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s-ES"/>
              <a:t>Piedad Meneses A.</a:t>
            </a:r>
          </a:p>
          <a:p>
            <a:r>
              <a:rPr lang="es-ES" sz="900"/>
              <a:t>Club Rotario Envigado Ayurá</a:t>
            </a:r>
            <a:endParaRPr lang="es-ES" sz="90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8D81A1C-DBDD-4F52-A935-A4EAB4B38971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Título 1"/>
          <p:cNvSpPr txBox="1">
            <a:spLocks/>
          </p:cNvSpPr>
          <p:nvPr userDrawn="1"/>
        </p:nvSpPr>
        <p:spPr bwMode="auto">
          <a:xfrm>
            <a:off x="4442012" y="5593975"/>
            <a:ext cx="4262718" cy="733891"/>
          </a:xfrm>
          <a:prstGeom prst="rect">
            <a:avLst/>
          </a:prstGeom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468F67-E73A-4DFC-A661-3793CBD038AE}" type="datetimeFigureOut">
              <a:rPr lang="es-ES"/>
              <a:pPr/>
              <a:t>19/02/2021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C0944BA-5B52-41DF-B757-284456BC42D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1BF1F55-AF9A-4F17-BD29-99A62246FF1A}" type="datetimeFigureOut">
              <a:rPr lang="es-ES"/>
              <a:pPr/>
              <a:t>19/02/2021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040FD9-1AA0-408F-B8F3-3B0B278859C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A0AA85-20CB-40E9-97D5-D0664C506831}" type="datetimeFigureOut">
              <a:rPr lang="es-ES"/>
              <a:pPr/>
              <a:t>19/02/2021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FC962F0-6CC8-4043-BF93-290F9D0D423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83A4961E-6CF2-4CBE-9009-19AA130860DB}" type="datetime1">
              <a:rPr lang="en-US"/>
              <a:pPr/>
              <a:t>2/19/2021</a:t>
            </a:fld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s-CO"/>
          </a:p>
        </p:txBody>
      </p:sp>
      <p:pic>
        <p:nvPicPr>
          <p:cNvPr id="2052" name="Picture 3" descr="SP PowerPoint_Template-White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75088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1084263"/>
            <a:ext cx="8874125" cy="516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5" name="Picture 6" descr="wh-rgb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76200"/>
            <a:ext cx="66198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696" r:id="rId5"/>
    <p:sldLayoutId id="2147483697" r:id="rId6"/>
    <p:sldLayoutId id="2147483698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796124" y="1966675"/>
            <a:ext cx="7839456" cy="4044696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s-CO" altLang="es-CO" dirty="0">
                <a:solidFill>
                  <a:srgbClr val="202124"/>
                </a:solidFill>
                <a:latin typeface="Google Sans"/>
              </a:rPr>
              <a:t>ACTIVITIES FOR THE ENVIRONMENTAL MANAGEMENT OF THE QUEBRADA LA MOSCA, MUNICIPALITY OF RIONEGRO AND GUARNE- ANTIOQUIA</a:t>
            </a:r>
            <a:endParaRPr lang="es-ES_tradnl" sz="3000" i="1" dirty="0"/>
          </a:p>
          <a:p>
            <a:pPr marL="0" indent="0" algn="ctr">
              <a:buNone/>
            </a:pPr>
            <a:endParaRPr lang="es-ES" sz="3000" i="1" dirty="0"/>
          </a:p>
          <a:p>
            <a:pPr marL="0" indent="0" algn="ctr">
              <a:buNone/>
            </a:pPr>
            <a:r>
              <a:rPr lang="es-CO" altLang="es-CO" dirty="0">
                <a:solidFill>
                  <a:srgbClr val="202124"/>
                </a:solidFill>
                <a:latin typeface="Google Sans"/>
              </a:rPr>
              <a:t>Rionegro Rotary Club</a:t>
            </a:r>
          </a:p>
          <a:p>
            <a:pPr marL="0" indent="0" algn="ctr">
              <a:buNone/>
            </a:pPr>
            <a:r>
              <a:rPr lang="es-ES" sz="3000" i="1" dirty="0">
                <a:solidFill>
                  <a:srgbClr val="202124"/>
                </a:solidFill>
                <a:latin typeface="Google Sans"/>
              </a:rPr>
              <a:t>2</a:t>
            </a:r>
            <a:r>
              <a:rPr lang="es-CO" sz="3000" i="1" dirty="0">
                <a:solidFill>
                  <a:srgbClr val="202124"/>
                </a:solidFill>
                <a:latin typeface="Google Sans"/>
              </a:rPr>
              <a:t>021</a:t>
            </a:r>
            <a:endParaRPr lang="es-ES" sz="3000" i="1" dirty="0"/>
          </a:p>
          <a:p>
            <a:pPr marL="0" indent="0" algn="ctr">
              <a:buNone/>
            </a:pPr>
            <a:endParaRPr lang="es-ES" sz="3000" i="1" dirty="0"/>
          </a:p>
          <a:p>
            <a:pPr marL="0" indent="0" algn="ctr">
              <a:buNone/>
            </a:pPr>
            <a:r>
              <a:rPr lang="es-ES" sz="3000" i="1" dirty="0"/>
              <a:t> </a:t>
            </a:r>
            <a:endParaRPr lang="es-ES_tradnl" sz="3000" i="1" dirty="0"/>
          </a:p>
          <a:p>
            <a:pPr marL="0" indent="0" algn="ctr">
              <a:buNone/>
            </a:pPr>
            <a:r>
              <a:rPr lang="es-ES" i="1" dirty="0"/>
              <a:t>				</a:t>
            </a:r>
            <a:r>
              <a:rPr lang="es-ES_tradnl" i="1" dirty="0"/>
              <a:t> </a:t>
            </a:r>
            <a:endParaRPr lang="es-CO" i="1" dirty="0"/>
          </a:p>
        </p:txBody>
      </p:sp>
      <p:sp>
        <p:nvSpPr>
          <p:cNvPr id="4" name="3 Rectángulo"/>
          <p:cNvSpPr/>
          <p:nvPr/>
        </p:nvSpPr>
        <p:spPr>
          <a:xfrm>
            <a:off x="0" y="6011371"/>
            <a:ext cx="15767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http://www.rotary.org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46AB2EA-9EC0-4B09-85B2-D6624B241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253"/>
            <a:ext cx="17634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6F012C5-5D1F-4F16-BFD1-0CF5D8BA4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253"/>
            <a:ext cx="17634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D8F241F-A254-4325-8BBC-90A40FEA1F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63041" y="108312"/>
            <a:ext cx="1756230" cy="6501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mis documentos\doc. universidad\SEMESTRE 7\Limnologia\Fotos proyecto la mosca\estación3.jpg">
            <a:extLst>
              <a:ext uri="{FF2B5EF4-FFF2-40B4-BE49-F238E27FC236}">
                <a16:creationId xmlns:a16="http://schemas.microsoft.com/office/drawing/2014/main" xmlns="" id="{6894748C-9610-40AF-816C-FEC12D561CC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29123"/>
            <a:ext cx="6675120" cy="4977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BBC01DF-76BA-4450-AE2E-B994D6337D3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163041" y="99845"/>
            <a:ext cx="1756230" cy="6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9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69875" y="1084263"/>
            <a:ext cx="8488045" cy="5160962"/>
          </a:xfrm>
        </p:spPr>
        <p:txBody>
          <a:bodyPr/>
          <a:lstStyle/>
          <a:p>
            <a:pPr algn="just"/>
            <a:endParaRPr lang="es-CO" sz="1800" dirty="0"/>
          </a:p>
          <a:p>
            <a:pPr algn="just"/>
            <a:endParaRPr lang="es-CO" sz="1800" dirty="0"/>
          </a:p>
          <a:p>
            <a:pPr algn="just"/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Rionegro Rotary Club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interested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in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principles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conservation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and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protection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environment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,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which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generates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quality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life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in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inhabitants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Oriente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subregion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,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intends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to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help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raise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awareness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and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generate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actions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that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serve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to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improve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, control and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mitigate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current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conditions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that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affect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this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water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resource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and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its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environment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. So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begins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development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proposal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that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according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to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current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needs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becomes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project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that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will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achieve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environmental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management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basin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(La Mosca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stream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).</a:t>
            </a:r>
            <a:endParaRPr lang="es-CO" sz="24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6198D26F-AD1A-491E-9DD5-D8487CB90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253"/>
            <a:ext cx="17634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23FB424-0967-4C44-87C6-2492587068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63041" y="99845"/>
            <a:ext cx="1756230" cy="6501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75582" y="1810334"/>
            <a:ext cx="7846883" cy="3564305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es-CO" altLang="es-CO" sz="3600" dirty="0" err="1">
                <a:solidFill>
                  <a:srgbClr val="202124"/>
                </a:solidFill>
                <a:latin typeface="Google Sans"/>
              </a:rPr>
              <a:t>Implement</a:t>
            </a:r>
            <a:r>
              <a:rPr lang="es-CO" altLang="es-CO" sz="36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3600" dirty="0" err="1">
                <a:solidFill>
                  <a:srgbClr val="202124"/>
                </a:solidFill>
                <a:latin typeface="Google Sans"/>
              </a:rPr>
              <a:t>actions</a:t>
            </a:r>
            <a:r>
              <a:rPr lang="es-CO" altLang="es-CO" sz="36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3600" dirty="0" err="1">
                <a:solidFill>
                  <a:srgbClr val="202124"/>
                </a:solidFill>
                <a:latin typeface="Google Sans"/>
              </a:rPr>
              <a:t>that</a:t>
            </a:r>
            <a:r>
              <a:rPr lang="es-CO" altLang="es-CO" sz="36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3600" dirty="0" err="1">
                <a:solidFill>
                  <a:srgbClr val="202124"/>
                </a:solidFill>
                <a:latin typeface="Google Sans"/>
              </a:rPr>
              <a:t>allow</a:t>
            </a:r>
            <a:r>
              <a:rPr lang="es-CO" altLang="es-CO" sz="36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36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36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3600" dirty="0" err="1">
                <a:solidFill>
                  <a:srgbClr val="202124"/>
                </a:solidFill>
                <a:latin typeface="Google Sans"/>
              </a:rPr>
              <a:t>environmental</a:t>
            </a:r>
            <a:r>
              <a:rPr lang="es-CO" altLang="es-CO" sz="36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3600" dirty="0" err="1">
                <a:solidFill>
                  <a:srgbClr val="202124"/>
                </a:solidFill>
                <a:latin typeface="Google Sans"/>
              </a:rPr>
              <a:t>management</a:t>
            </a:r>
            <a:r>
              <a:rPr lang="es-CO" altLang="es-CO" sz="36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36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36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36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3600" dirty="0">
                <a:solidFill>
                  <a:srgbClr val="202124"/>
                </a:solidFill>
                <a:latin typeface="Google Sans"/>
              </a:rPr>
              <a:t> La Mosca </a:t>
            </a:r>
            <a:r>
              <a:rPr lang="es-CO" altLang="es-CO" sz="3600" dirty="0" err="1">
                <a:solidFill>
                  <a:srgbClr val="202124"/>
                </a:solidFill>
                <a:latin typeface="Google Sans"/>
              </a:rPr>
              <a:t>stream</a:t>
            </a:r>
            <a:r>
              <a:rPr lang="es-CO" altLang="es-CO" sz="36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3600" dirty="0" err="1">
                <a:solidFill>
                  <a:srgbClr val="202124"/>
                </a:solidFill>
                <a:latin typeface="Google Sans"/>
              </a:rPr>
              <a:t>basin</a:t>
            </a:r>
            <a:r>
              <a:rPr lang="es-CO" altLang="es-CO" sz="3600" dirty="0">
                <a:solidFill>
                  <a:srgbClr val="202124"/>
                </a:solidFill>
                <a:latin typeface="Google Sans"/>
              </a:rPr>
              <a:t>, </a:t>
            </a:r>
            <a:r>
              <a:rPr lang="es-CO" altLang="es-CO" sz="3600" dirty="0" err="1">
                <a:solidFill>
                  <a:srgbClr val="202124"/>
                </a:solidFill>
                <a:latin typeface="Google Sans"/>
              </a:rPr>
              <a:t>to</a:t>
            </a:r>
            <a:r>
              <a:rPr lang="es-CO" altLang="es-CO" sz="36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3600" dirty="0" err="1">
                <a:solidFill>
                  <a:srgbClr val="202124"/>
                </a:solidFill>
                <a:latin typeface="Google Sans"/>
              </a:rPr>
              <a:t>recover</a:t>
            </a:r>
            <a:r>
              <a:rPr lang="es-CO" altLang="es-CO" sz="36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36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3600" dirty="0">
                <a:solidFill>
                  <a:srgbClr val="202124"/>
                </a:solidFill>
                <a:latin typeface="Google Sans"/>
              </a:rPr>
              <a:t> natural </a:t>
            </a:r>
            <a:r>
              <a:rPr lang="es-CO" altLang="es-CO" sz="3600" dirty="0" err="1">
                <a:solidFill>
                  <a:srgbClr val="202124"/>
                </a:solidFill>
                <a:latin typeface="Google Sans"/>
              </a:rPr>
              <a:t>resources</a:t>
            </a:r>
            <a:r>
              <a:rPr lang="es-CO" altLang="es-CO" sz="36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36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36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36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36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3600" dirty="0" err="1">
                <a:solidFill>
                  <a:srgbClr val="202124"/>
                </a:solidFill>
                <a:latin typeface="Google Sans"/>
              </a:rPr>
              <a:t>area</a:t>
            </a:r>
            <a:r>
              <a:rPr lang="es-CO" altLang="es-CO" sz="3600" dirty="0">
                <a:solidFill>
                  <a:srgbClr val="202124"/>
                </a:solidFill>
                <a:latin typeface="Google Sans"/>
              </a:rPr>
              <a:t> and </a:t>
            </a:r>
            <a:r>
              <a:rPr lang="es-CO" altLang="es-CO" sz="3600" dirty="0" err="1">
                <a:solidFill>
                  <a:srgbClr val="202124"/>
                </a:solidFill>
                <a:latin typeface="Google Sans"/>
              </a:rPr>
              <a:t>enable</a:t>
            </a:r>
            <a:r>
              <a:rPr lang="es-CO" altLang="es-CO" sz="36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3600" dirty="0" err="1">
                <a:solidFill>
                  <a:srgbClr val="202124"/>
                </a:solidFill>
                <a:latin typeface="Google Sans"/>
              </a:rPr>
              <a:t>awareness</a:t>
            </a:r>
            <a:r>
              <a:rPr lang="es-CO" altLang="es-CO" sz="3600" dirty="0">
                <a:solidFill>
                  <a:srgbClr val="202124"/>
                </a:solidFill>
                <a:latin typeface="Google Sans"/>
              </a:rPr>
              <a:t> and </a:t>
            </a:r>
            <a:r>
              <a:rPr lang="es-CO" altLang="es-CO" sz="3600" dirty="0" err="1">
                <a:solidFill>
                  <a:srgbClr val="202124"/>
                </a:solidFill>
                <a:latin typeface="Google Sans"/>
              </a:rPr>
              <a:t>empowerment</a:t>
            </a:r>
            <a:r>
              <a:rPr lang="es-CO" altLang="es-CO" sz="36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36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36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36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36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3600" dirty="0" err="1">
                <a:solidFill>
                  <a:srgbClr val="202124"/>
                </a:solidFill>
                <a:latin typeface="Google Sans"/>
              </a:rPr>
              <a:t>communities</a:t>
            </a:r>
            <a:r>
              <a:rPr lang="es-CO" altLang="es-CO" sz="3600" dirty="0">
                <a:solidFill>
                  <a:srgbClr val="202124"/>
                </a:solidFill>
                <a:latin typeface="Google Sans"/>
              </a:rPr>
              <a:t>.</a:t>
            </a:r>
            <a:endParaRPr lang="es-CO" sz="3600" spc="300" dirty="0"/>
          </a:p>
          <a:p>
            <a:pPr marL="0" indent="0" algn="just">
              <a:buNone/>
            </a:pPr>
            <a:endParaRPr lang="es-ES_tradnl" sz="3600" spc="300" dirty="0"/>
          </a:p>
          <a:p>
            <a:pPr marL="0" indent="0" algn="just">
              <a:buNone/>
            </a:pPr>
            <a:endParaRPr lang="es-CO" sz="3600" spc="300" dirty="0"/>
          </a:p>
          <a:p>
            <a:pPr marL="0" indent="0" algn="just">
              <a:buNone/>
            </a:pPr>
            <a:endParaRPr lang="es-ES" sz="3600" spc="300" dirty="0"/>
          </a:p>
        </p:txBody>
      </p:sp>
      <p:sp>
        <p:nvSpPr>
          <p:cNvPr id="3" name="Rectángulo 2"/>
          <p:cNvSpPr/>
          <p:nvPr/>
        </p:nvSpPr>
        <p:spPr>
          <a:xfrm>
            <a:off x="4172627" y="76637"/>
            <a:ext cx="4730151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 defTabSz="914400" eaLnBrk="0" hangingPunct="0"/>
            <a:r>
              <a:rPr lang="es-CO" altLang="es-CO" sz="4400" b="1" dirty="0">
                <a:solidFill>
                  <a:srgbClr val="202124"/>
                </a:solidFill>
                <a:latin typeface="Google Sans"/>
              </a:rPr>
              <a:t>General </a:t>
            </a:r>
            <a:r>
              <a:rPr lang="es-CO" altLang="es-CO" sz="4400" b="1" dirty="0" err="1">
                <a:solidFill>
                  <a:srgbClr val="202124"/>
                </a:solidFill>
                <a:latin typeface="Google Sans"/>
              </a:rPr>
              <a:t>purpose</a:t>
            </a:r>
            <a:r>
              <a:rPr lang="es-CO" altLang="es-CO" sz="4400" b="1" dirty="0"/>
              <a:t> </a:t>
            </a:r>
            <a:endParaRPr lang="es-CO" altLang="es-CO" sz="4400" b="1" dirty="0"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8B179FB3-367D-45CC-B66F-536846FC4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253"/>
            <a:ext cx="17634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8341849-DBD8-4C07-B219-4A0BFA424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C87994D-E91B-40D5-8990-DDBE52A9A5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15881" y="5670079"/>
            <a:ext cx="1756230" cy="6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69876" y="741680"/>
            <a:ext cx="8591918" cy="5425440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O" sz="2200" dirty="0"/>
          </a:p>
          <a:p>
            <a:pPr>
              <a:spcBef>
                <a:spcPct val="0"/>
              </a:spcBef>
            </a:pP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Carry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out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 diagnosis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real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state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La Mosca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stream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. </a:t>
            </a:r>
          </a:p>
          <a:p>
            <a:pPr algn="just">
              <a:spcBef>
                <a:spcPct val="0"/>
              </a:spcBef>
            </a:pP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Raise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awareness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and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train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community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in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efficient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use and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saving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water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, in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conservation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protection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areas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and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proper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management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liquid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and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solid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waste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dumping,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ground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and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directly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at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water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source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Reforest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with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native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species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and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make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isolation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in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areas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retreat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and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protection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basin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Formulate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citizen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oversight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agreement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with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respect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to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natural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resources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that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make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up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environmental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ordering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water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source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.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Involve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existing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companies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and industries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to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carry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out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permanent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work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with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neighboring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community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and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educational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institutions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in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area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,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through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activities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their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social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responsibility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.</a:t>
            </a:r>
            <a:r>
              <a:rPr lang="es-CO" altLang="es-CO" sz="2400" dirty="0"/>
              <a:t> </a:t>
            </a:r>
            <a:endParaRPr lang="es-CO" altLang="es-CO" sz="2400" dirty="0">
              <a:latin typeface="Arial" panose="020B0604020202020204" pitchFamily="34" charset="0"/>
            </a:endParaRPr>
          </a:p>
          <a:p>
            <a:pPr marL="457200" indent="-457200" algn="just">
              <a:buNone/>
            </a:pPr>
            <a:endParaRPr lang="es-ES_tradnl" sz="2200" dirty="0"/>
          </a:p>
          <a:p>
            <a:pPr marL="0" indent="0" algn="just">
              <a:buNone/>
            </a:pPr>
            <a:endParaRPr lang="es-ES" sz="2200" dirty="0"/>
          </a:p>
        </p:txBody>
      </p:sp>
      <p:sp>
        <p:nvSpPr>
          <p:cNvPr id="3" name="Rectángulo 2"/>
          <p:cNvSpPr/>
          <p:nvPr/>
        </p:nvSpPr>
        <p:spPr>
          <a:xfrm>
            <a:off x="3366323" y="169933"/>
            <a:ext cx="549547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/>
            <a:r>
              <a:rPr lang="es-ES_tradnl" sz="36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Activities</a:t>
            </a:r>
            <a:endParaRPr lang="es-ES_tradnl" sz="36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7B9E7F30-C0E9-487E-8F46-41B65135C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D1C5179-0225-48C8-A6C8-CBBF68CA33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87770" y="5670912"/>
            <a:ext cx="1756230" cy="6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9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69876" y="1084263"/>
            <a:ext cx="8352014" cy="5160962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  <a:p>
            <a:pPr lvl="0" algn="just"/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Mitigation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and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prevention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environmental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impacts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,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which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may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be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generated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by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mixed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Industrialization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and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Urbanism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activity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in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future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. </a:t>
            </a:r>
          </a:p>
          <a:p>
            <a:pPr lvl="0" algn="just"/>
            <a:endParaRPr lang="es-CO" altLang="es-CO" sz="2400" dirty="0">
              <a:solidFill>
                <a:srgbClr val="202124"/>
              </a:solidFill>
              <a:latin typeface="Google Sans"/>
            </a:endParaRPr>
          </a:p>
          <a:p>
            <a:pPr lvl="0" algn="just"/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Empowered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communities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their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territories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,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faithfully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overseers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natural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resources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,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committed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to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future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generations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and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aware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value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nature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. </a:t>
            </a:r>
          </a:p>
          <a:p>
            <a:pPr lvl="0" algn="just"/>
            <a:endParaRPr lang="es-CO" altLang="es-CO" sz="2400" dirty="0">
              <a:solidFill>
                <a:srgbClr val="202124"/>
              </a:solidFill>
              <a:latin typeface="Google Sans"/>
            </a:endParaRPr>
          </a:p>
          <a:p>
            <a:pPr lvl="0" algn="just"/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A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work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that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will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serve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as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first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step in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development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and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possibility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due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environmental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management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from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source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stream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to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mouth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.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2922854" y="89310"/>
            <a:ext cx="6221145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/>
            <a:r>
              <a:rPr lang="es-CO" altLang="es-CO" sz="4800" b="1" dirty="0" err="1">
                <a:solidFill>
                  <a:srgbClr val="202124"/>
                </a:solidFill>
                <a:latin typeface="Google Sans"/>
              </a:rPr>
              <a:t>Expected</a:t>
            </a:r>
            <a:r>
              <a:rPr lang="es-CO" altLang="es-CO" sz="4800" b="1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4800" b="1" dirty="0" err="1">
                <a:solidFill>
                  <a:srgbClr val="202124"/>
                </a:solidFill>
                <a:latin typeface="Google Sans"/>
              </a:rPr>
              <a:t>results</a:t>
            </a:r>
            <a:r>
              <a:rPr lang="es-CO" altLang="es-CO" sz="4800" b="1" dirty="0"/>
              <a:t> </a:t>
            </a:r>
            <a:endParaRPr lang="es-CO" altLang="es-CO" sz="4800" b="1" dirty="0">
              <a:latin typeface="Arial" panose="020B0604020202020204" pitchFamily="34" charset="0"/>
            </a:endParaRPr>
          </a:p>
          <a:p>
            <a:pPr algn="r" eaLnBrk="0" hangingPunct="0"/>
            <a:endParaRPr lang="es-ES_tradnl" sz="36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88BB0DC4-8519-427E-9012-13503819A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75B55C71-68AD-4A06-8E24-C1D00E37A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253"/>
            <a:ext cx="17634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55AED9F-0C67-4B3C-B417-C51796BD56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87769" y="5679378"/>
            <a:ext cx="1756230" cy="6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2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15352" y="2284970"/>
            <a:ext cx="8230205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defTabSz="914400" eaLnBrk="0" hangingPunct="0"/>
            <a:r>
              <a:rPr lang="es-CO" altLang="es-CO" sz="6600" b="1" dirty="0" err="1">
                <a:solidFill>
                  <a:schemeClr val="accent3">
                    <a:lumMod val="50000"/>
                  </a:schemeClr>
                </a:solidFill>
                <a:latin typeface="Google Sans"/>
              </a:rPr>
              <a:t>The</a:t>
            </a:r>
            <a:r>
              <a:rPr lang="es-CO" altLang="es-CO" sz="6600" b="1" dirty="0">
                <a:solidFill>
                  <a:schemeClr val="accent3">
                    <a:lumMod val="50000"/>
                  </a:schemeClr>
                </a:solidFill>
                <a:latin typeface="Google Sans"/>
              </a:rPr>
              <a:t> </a:t>
            </a:r>
            <a:r>
              <a:rPr lang="es-CO" altLang="es-CO" sz="6600" b="1" dirty="0" err="1">
                <a:solidFill>
                  <a:schemeClr val="accent3">
                    <a:lumMod val="50000"/>
                  </a:schemeClr>
                </a:solidFill>
                <a:latin typeface="Google Sans"/>
              </a:rPr>
              <a:t>water</a:t>
            </a:r>
            <a:r>
              <a:rPr lang="es-CO" altLang="es-CO" sz="6600" b="1" dirty="0">
                <a:solidFill>
                  <a:schemeClr val="accent3">
                    <a:lumMod val="50000"/>
                  </a:schemeClr>
                </a:solidFill>
                <a:latin typeface="Google Sans"/>
              </a:rPr>
              <a:t> </a:t>
            </a:r>
            <a:r>
              <a:rPr lang="es-CO" altLang="es-CO" sz="6600" b="1" dirty="0" err="1">
                <a:solidFill>
                  <a:schemeClr val="accent3">
                    <a:lumMod val="50000"/>
                  </a:schemeClr>
                </a:solidFill>
                <a:latin typeface="Google Sans"/>
              </a:rPr>
              <a:t>source</a:t>
            </a:r>
            <a:r>
              <a:rPr lang="es-CO" altLang="es-CO" sz="6600" b="1" dirty="0">
                <a:solidFill>
                  <a:schemeClr val="accent3">
                    <a:lumMod val="50000"/>
                  </a:schemeClr>
                </a:solidFill>
                <a:latin typeface="Google Sans"/>
              </a:rPr>
              <a:t> </a:t>
            </a:r>
            <a:r>
              <a:rPr lang="es-CO" altLang="es-CO" sz="6600" b="1" dirty="0" err="1">
                <a:solidFill>
                  <a:schemeClr val="accent3">
                    <a:lumMod val="50000"/>
                  </a:schemeClr>
                </a:solidFill>
                <a:latin typeface="Google Sans"/>
              </a:rPr>
              <a:t>that</a:t>
            </a:r>
            <a:r>
              <a:rPr lang="es-CO" altLang="es-CO" sz="6600" b="1" dirty="0">
                <a:solidFill>
                  <a:schemeClr val="accent3">
                    <a:lumMod val="50000"/>
                  </a:schemeClr>
                </a:solidFill>
                <a:latin typeface="Google Sans"/>
              </a:rPr>
              <a:t> </a:t>
            </a:r>
            <a:r>
              <a:rPr lang="es-CO" altLang="es-CO" sz="6600" b="1" dirty="0" err="1">
                <a:solidFill>
                  <a:schemeClr val="accent3">
                    <a:lumMod val="50000"/>
                  </a:schemeClr>
                </a:solidFill>
                <a:latin typeface="Google Sans"/>
              </a:rPr>
              <a:t>we</a:t>
            </a:r>
            <a:r>
              <a:rPr lang="es-CO" altLang="es-CO" sz="6600" b="1" dirty="0">
                <a:solidFill>
                  <a:schemeClr val="accent3">
                    <a:lumMod val="50000"/>
                  </a:schemeClr>
                </a:solidFill>
                <a:latin typeface="Google Sans"/>
              </a:rPr>
              <a:t> </a:t>
            </a:r>
            <a:r>
              <a:rPr lang="es-CO" altLang="es-CO" sz="6600" b="1" dirty="0" err="1">
                <a:solidFill>
                  <a:schemeClr val="accent3">
                    <a:lumMod val="50000"/>
                  </a:schemeClr>
                </a:solidFill>
                <a:latin typeface="Google Sans"/>
              </a:rPr>
              <a:t>all</a:t>
            </a:r>
            <a:r>
              <a:rPr lang="es-CO" altLang="es-CO" sz="6600" b="1" dirty="0">
                <a:solidFill>
                  <a:schemeClr val="accent3">
                    <a:lumMod val="50000"/>
                  </a:schemeClr>
                </a:solidFill>
                <a:latin typeface="Google Sans"/>
              </a:rPr>
              <a:t> </a:t>
            </a:r>
            <a:r>
              <a:rPr lang="es-CO" altLang="es-CO" sz="6600" b="1" dirty="0" err="1">
                <a:solidFill>
                  <a:schemeClr val="accent3">
                    <a:lumMod val="50000"/>
                  </a:schemeClr>
                </a:solidFill>
                <a:latin typeface="Google Sans"/>
              </a:rPr>
              <a:t>want</a:t>
            </a:r>
            <a:r>
              <a:rPr lang="es-CO" altLang="es-CO" sz="6600" b="1" dirty="0">
                <a:solidFill>
                  <a:schemeClr val="accent3">
                    <a:lumMod val="50000"/>
                  </a:schemeClr>
                </a:solidFill>
                <a:latin typeface="Google Sans"/>
              </a:rPr>
              <a:t> ...</a:t>
            </a:r>
            <a:r>
              <a:rPr lang="es-CO" altLang="es-CO" sz="6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s-CO" altLang="es-CO" sz="6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D0EF33E-E2EA-4131-B360-481004B7C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70A75EE-D592-47E7-A3C8-BAF2043266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63041" y="99845"/>
            <a:ext cx="1756230" cy="6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56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5435932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C000"/>
                </a:solidFill>
              </a:rPr>
              <a:t>     </a:t>
            </a:r>
          </a:p>
          <a:p>
            <a:endParaRPr lang="es-ES" sz="2400" b="1" dirty="0">
              <a:solidFill>
                <a:srgbClr val="FFC000"/>
              </a:solidFill>
            </a:endParaRPr>
          </a:p>
        </p:txBody>
      </p:sp>
      <p:pic>
        <p:nvPicPr>
          <p:cNvPr id="6146" name="Picture 2" descr="La Porquera surte de agua a 180 familias del Mochuelo Alto, a través del Acueducto Asoporquera. En el predio, el agua se ve a través de varios pozos, ya que es subterráne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959244"/>
            <a:ext cx="4060375" cy="2281181"/>
          </a:xfrm>
          <a:prstGeom prst="rect">
            <a:avLst/>
          </a:prstGeom>
          <a:noFill/>
        </p:spPr>
      </p:pic>
      <p:pic>
        <p:nvPicPr>
          <p:cNvPr id="6148" name="Picture 4" descr="http://3.bp.blogspot.com/-okMbPL0Qd2E/USZzGJyPUuI/AAAAAAABBh0/b9gACF98X-s/s1600/Dorada+pescada+en+la+quebrada+Yanacue+-+Bolivar+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7264" y="3187911"/>
            <a:ext cx="4105358" cy="3079018"/>
          </a:xfrm>
          <a:prstGeom prst="rect">
            <a:avLst/>
          </a:prstGeom>
          <a:noFill/>
        </p:spPr>
      </p:pic>
      <p:sp>
        <p:nvSpPr>
          <p:cNvPr id="15" name="14 Título"/>
          <p:cNvSpPr>
            <a:spLocks noGrp="1"/>
          </p:cNvSpPr>
          <p:nvPr>
            <p:ph type="ctrTitle"/>
          </p:nvPr>
        </p:nvSpPr>
        <p:spPr>
          <a:xfrm>
            <a:off x="4442528" y="1314872"/>
            <a:ext cx="3950936" cy="1925553"/>
          </a:xfrm>
        </p:spPr>
        <p:txBody>
          <a:bodyPr/>
          <a:lstStyle/>
          <a:p>
            <a:pPr lvl="0" algn="ctr"/>
            <a:r>
              <a:rPr lang="es-CO" altLang="es-CO" sz="2800" b="1" dirty="0">
                <a:solidFill>
                  <a:srgbClr val="202124"/>
                </a:solidFill>
                <a:latin typeface="Google Sans"/>
              </a:rPr>
              <a:t>ENVIRONMENTAL MANAGEMENT ACTIONS</a:t>
            </a:r>
            <a:r>
              <a:rPr lang="es-CO" altLang="es-CO" sz="2800" b="1" dirty="0">
                <a:solidFill>
                  <a:schemeClr val="tx1"/>
                </a:solidFill>
              </a:rPr>
              <a:t> </a:t>
            </a:r>
            <a:endParaRPr lang="es-CO" altLang="es-CO" sz="2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13 Subtítulo"/>
          <p:cNvSpPr>
            <a:spLocks noGrp="1"/>
          </p:cNvSpPr>
          <p:nvPr>
            <p:ph type="subTitle" idx="1"/>
          </p:nvPr>
        </p:nvSpPr>
        <p:spPr>
          <a:xfrm>
            <a:off x="147144" y="4020071"/>
            <a:ext cx="4327752" cy="2061446"/>
          </a:xfr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s-CO" altLang="es-CO" dirty="0" err="1">
                <a:solidFill>
                  <a:srgbClr val="202124"/>
                </a:solidFill>
                <a:latin typeface="Google Sans"/>
              </a:rPr>
              <a:t>Reforesting</a:t>
            </a:r>
            <a:r>
              <a:rPr lang="es-CO" altLang="es-CO" dirty="0">
                <a:solidFill>
                  <a:srgbClr val="202124"/>
                </a:solidFill>
                <a:latin typeface="Google Sans"/>
              </a:rPr>
              <a:t> and </a:t>
            </a:r>
            <a:r>
              <a:rPr lang="es-CO" altLang="es-CO" dirty="0" err="1">
                <a:solidFill>
                  <a:srgbClr val="202124"/>
                </a:solidFill>
                <a:latin typeface="Google Sans"/>
              </a:rPr>
              <a:t>fish</a:t>
            </a:r>
            <a:r>
              <a:rPr lang="es-CO" altLang="es-CO" dirty="0">
                <a:solidFill>
                  <a:srgbClr val="202124"/>
                </a:solidFill>
                <a:latin typeface="Google Sans"/>
              </a:rPr>
              <a:t>, </a:t>
            </a:r>
            <a:r>
              <a:rPr lang="es-CO" altLang="es-CO" dirty="0" err="1">
                <a:solidFill>
                  <a:srgbClr val="202124"/>
                </a:solidFill>
                <a:latin typeface="Google Sans"/>
              </a:rPr>
              <a:t>but</a:t>
            </a:r>
            <a:r>
              <a:rPr lang="es-CO" altLang="es-CO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dirty="0" err="1">
                <a:solidFill>
                  <a:srgbClr val="202124"/>
                </a:solidFill>
                <a:latin typeface="Google Sans"/>
              </a:rPr>
              <a:t>with</a:t>
            </a:r>
            <a:r>
              <a:rPr lang="es-CO" altLang="es-CO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dirty="0" err="1">
                <a:solidFill>
                  <a:srgbClr val="202124"/>
                </a:solidFill>
                <a:latin typeface="Google Sans"/>
              </a:rPr>
              <a:t>community</a:t>
            </a:r>
            <a:r>
              <a:rPr lang="es-CO" altLang="es-CO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dirty="0" err="1">
                <a:solidFill>
                  <a:srgbClr val="202124"/>
                </a:solidFill>
                <a:latin typeface="Google Sans"/>
              </a:rPr>
              <a:t>commitment</a:t>
            </a:r>
            <a:r>
              <a:rPr lang="es-CO" altLang="es-CO" dirty="0"/>
              <a:t> </a:t>
            </a:r>
            <a:endParaRPr lang="es-CO" altLang="es-CO" dirty="0"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137798D9-C593-4455-8EDF-71004D1D3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4736" y="155434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6043543-EE6B-4231-8177-878915010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9512" y="236791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B344354-A28D-4DE7-B91F-51BCB5047A6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163041" y="99845"/>
            <a:ext cx="1756230" cy="6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"/>
    </mc:Choice>
    <mc:Fallback xmlns="">
      <p:transition spd="slow" advTm="33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ctrTitle"/>
          </p:nvPr>
        </p:nvSpPr>
        <p:spPr>
          <a:xfrm>
            <a:off x="685800" y="589280"/>
            <a:ext cx="7772400" cy="416560"/>
          </a:xfrm>
        </p:spPr>
        <p:txBody>
          <a:bodyPr/>
          <a:lstStyle/>
          <a:p>
            <a:pPr algn="r"/>
            <a:r>
              <a:rPr lang="es-CO" altLang="es-CO" b="1" dirty="0" err="1">
                <a:solidFill>
                  <a:srgbClr val="202124"/>
                </a:solidFill>
                <a:latin typeface="Google Sans"/>
              </a:rPr>
              <a:t>Transformations</a:t>
            </a:r>
            <a:r>
              <a:rPr lang="es-CO" altLang="es-CO" b="1" dirty="0">
                <a:solidFill>
                  <a:srgbClr val="202124"/>
                </a:solidFill>
                <a:latin typeface="Google Sans"/>
              </a:rPr>
              <a:t> and </a:t>
            </a:r>
            <a:r>
              <a:rPr lang="es-CO" altLang="es-CO" b="1" dirty="0" err="1">
                <a:solidFill>
                  <a:srgbClr val="202124"/>
                </a:solidFill>
                <a:latin typeface="Google Sans"/>
              </a:rPr>
              <a:t>supports</a:t>
            </a:r>
            <a:r>
              <a:rPr lang="es-CO" altLang="es-CO" sz="800" b="1" dirty="0">
                <a:solidFill>
                  <a:schemeClr val="tx1"/>
                </a:solidFill>
              </a:rPr>
              <a:t> </a:t>
            </a:r>
            <a:r>
              <a:rPr lang="es-CO" altLang="es-CO" sz="3200" b="1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s-CO" altLang="es-CO" sz="32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s-CO" b="1" dirty="0"/>
              <a:t>:</a:t>
            </a:r>
          </a:p>
        </p:txBody>
      </p:sp>
      <p:sp>
        <p:nvSpPr>
          <p:cNvPr id="11" name="10 Subtítulo"/>
          <p:cNvSpPr>
            <a:spLocks noGrp="1"/>
          </p:cNvSpPr>
          <p:nvPr>
            <p:ph type="subTitle" idx="1"/>
          </p:nvPr>
        </p:nvSpPr>
        <p:spPr>
          <a:xfrm>
            <a:off x="493614" y="1157161"/>
            <a:ext cx="8254146" cy="4481639"/>
          </a:xfrm>
        </p:spPr>
        <p:txBody>
          <a:bodyPr/>
          <a:lstStyle/>
          <a:p>
            <a:pPr algn="just"/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It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will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help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transform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: </a:t>
            </a:r>
          </a:p>
          <a:p>
            <a:pPr algn="just"/>
            <a:endParaRPr lang="es-CO" altLang="es-CO" sz="2400" dirty="0">
              <a:solidFill>
                <a:srgbClr val="202124"/>
              </a:solidFill>
              <a:latin typeface="Google Sans"/>
            </a:endParaRPr>
          </a:p>
          <a:p>
            <a:pPr algn="just"/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Due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control in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establishment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new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land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uses and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general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development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region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. </a:t>
            </a:r>
          </a:p>
          <a:p>
            <a:pPr algn="just"/>
            <a:endParaRPr lang="es-CO" altLang="es-CO" sz="2400" dirty="0">
              <a:solidFill>
                <a:srgbClr val="202124"/>
              </a:solidFill>
              <a:latin typeface="Google Sans"/>
            </a:endParaRPr>
          </a:p>
          <a:p>
            <a:pPr algn="just"/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Recover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activities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typical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area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, in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reference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to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water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resources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,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such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as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tourism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,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fishing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and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contemplation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healthy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spaces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with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great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environmental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wealth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. </a:t>
            </a:r>
          </a:p>
          <a:p>
            <a:pPr algn="just"/>
            <a:endParaRPr lang="es-CO" altLang="es-CO" sz="2400" dirty="0">
              <a:solidFill>
                <a:srgbClr val="202124"/>
              </a:solidFill>
              <a:latin typeface="Google Sans"/>
            </a:endParaRPr>
          </a:p>
          <a:p>
            <a:pPr algn="just"/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Improve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quality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water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that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supplies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agricultural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activities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,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still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existing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in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area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and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for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other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domestic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uses.</a:t>
            </a:r>
            <a:endParaRPr lang="es-CO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ACFA984-0571-4A19-8742-AF3C9F50C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2B97897-4721-44CE-8188-340E3FCEA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253"/>
            <a:ext cx="17634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C15C962-4568-45B3-B0C0-E06367B2BD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87770" y="5668292"/>
            <a:ext cx="1756230" cy="6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6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Subtítulo"/>
          <p:cNvSpPr>
            <a:spLocks noGrp="1"/>
          </p:cNvSpPr>
          <p:nvPr>
            <p:ph type="subTitle" idx="1"/>
          </p:nvPr>
        </p:nvSpPr>
        <p:spPr>
          <a:xfrm>
            <a:off x="712099" y="883921"/>
            <a:ext cx="8025501" cy="5303520"/>
          </a:xfrm>
        </p:spPr>
        <p:txBody>
          <a:bodyPr/>
          <a:lstStyle/>
          <a:p>
            <a:pPr algn="just"/>
            <a:endParaRPr lang="es-CO" sz="1800" dirty="0"/>
          </a:p>
          <a:p>
            <a:pPr lvl="0" algn="just">
              <a:spcBef>
                <a:spcPct val="0"/>
              </a:spcBef>
            </a:pPr>
            <a:r>
              <a:rPr lang="es-CO" altLang="es-CO" sz="2400" b="1" i="1" dirty="0" err="1">
                <a:solidFill>
                  <a:srgbClr val="202124"/>
                </a:solidFill>
                <a:latin typeface="Google Sans"/>
              </a:rPr>
              <a:t>Strengths</a:t>
            </a:r>
            <a:r>
              <a:rPr lang="es-CO" altLang="es-CO" sz="2400" b="1" i="1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b="1" i="1" dirty="0" err="1">
                <a:solidFill>
                  <a:srgbClr val="202124"/>
                </a:solidFill>
                <a:latin typeface="Google Sans"/>
              </a:rPr>
              <a:t>on</a:t>
            </a:r>
            <a:r>
              <a:rPr lang="es-CO" altLang="es-CO" sz="2400" b="1" i="1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b="1" i="1" dirty="0" err="1">
                <a:solidFill>
                  <a:srgbClr val="202124"/>
                </a:solidFill>
                <a:latin typeface="Google Sans"/>
              </a:rPr>
              <a:t>which</a:t>
            </a:r>
            <a:r>
              <a:rPr lang="es-CO" altLang="es-CO" sz="2400" b="1" i="1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b="1" i="1" dirty="0" err="1">
                <a:solidFill>
                  <a:srgbClr val="202124"/>
                </a:solidFill>
                <a:latin typeface="Google Sans"/>
              </a:rPr>
              <a:t>it</a:t>
            </a:r>
            <a:r>
              <a:rPr lang="es-CO" altLang="es-CO" sz="2400" b="1" i="1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b="1" i="1" dirty="0" err="1">
                <a:solidFill>
                  <a:srgbClr val="202124"/>
                </a:solidFill>
                <a:latin typeface="Google Sans"/>
              </a:rPr>
              <a:t>relies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: </a:t>
            </a:r>
          </a:p>
          <a:p>
            <a:pPr lvl="0" algn="just">
              <a:spcBef>
                <a:spcPct val="0"/>
              </a:spcBef>
            </a:pPr>
            <a:endParaRPr lang="es-CO" altLang="es-CO" sz="2400" dirty="0">
              <a:solidFill>
                <a:srgbClr val="202124"/>
              </a:solidFill>
              <a:latin typeface="Google Sans"/>
            </a:endParaRPr>
          </a:p>
          <a:p>
            <a:pPr lvl="0" algn="just">
              <a:spcBef>
                <a:spcPct val="0"/>
              </a:spcBef>
            </a:pP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entities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that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will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be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involved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with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project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,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such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as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competent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authorities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,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educational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institutions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,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Rotary Club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Corporation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that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guarantees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social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work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rooted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in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region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and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empowered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by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communities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and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through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community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and industrial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or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business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agreements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(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advocating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to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social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responsibility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with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region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). </a:t>
            </a:r>
          </a:p>
          <a:p>
            <a:pPr lvl="0" algn="just">
              <a:spcBef>
                <a:spcPct val="0"/>
              </a:spcBef>
            </a:pPr>
            <a:endParaRPr lang="es-CO" altLang="es-CO" sz="2400" dirty="0">
              <a:solidFill>
                <a:srgbClr val="202124"/>
              </a:solidFill>
              <a:latin typeface="Google Sans"/>
            </a:endParaRPr>
          </a:p>
          <a:p>
            <a:pPr lvl="0" algn="just">
              <a:spcBef>
                <a:spcPct val="0"/>
              </a:spcBef>
            </a:pP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educational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sector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represented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by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Universidad Católica de Oriente and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competent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entities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such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as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environmental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authority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of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region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,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Autonomous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Corporation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- CORNARE and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the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 Municipal </a:t>
            </a:r>
            <a:r>
              <a:rPr lang="es-CO" altLang="es-CO" sz="2400" dirty="0" err="1">
                <a:solidFill>
                  <a:srgbClr val="202124"/>
                </a:solidFill>
                <a:latin typeface="Google Sans"/>
              </a:rPr>
              <a:t>Administration</a:t>
            </a:r>
            <a:r>
              <a:rPr lang="es-CO" altLang="es-CO" sz="2400" dirty="0">
                <a:solidFill>
                  <a:srgbClr val="202124"/>
                </a:solidFill>
                <a:latin typeface="Google Sans"/>
              </a:rPr>
              <a:t>.</a:t>
            </a:r>
            <a:r>
              <a:rPr lang="es-CO" altLang="es-CO" sz="2400" dirty="0"/>
              <a:t> </a:t>
            </a:r>
            <a:endParaRPr lang="es-CO" altLang="es-CO" sz="2400" dirty="0">
              <a:latin typeface="Arial" panose="020B0604020202020204" pitchFamily="34" charset="0"/>
            </a:endParaRPr>
          </a:p>
          <a:p>
            <a:pPr algn="just"/>
            <a:r>
              <a:rPr lang="es-CO" sz="2400" dirty="0"/>
              <a:t> </a:t>
            </a:r>
          </a:p>
          <a:p>
            <a:pPr algn="just"/>
            <a:endParaRPr lang="es-CO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7E9B20E-97DC-4EEA-B52A-4398E331E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5D8E1B2-69FC-4DF8-9F1B-3F6EC202B9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63041" y="99845"/>
            <a:ext cx="1756230" cy="6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15686"/>
      </p:ext>
    </p:extLst>
  </p:cSld>
  <p:clrMapOvr>
    <a:masterClrMapping/>
  </p:clrMapOvr>
</p:sld>
</file>

<file path=ppt/theme/theme1.xml><?xml version="1.0" encoding="utf-8"?>
<a:theme xmlns:a="http://schemas.openxmlformats.org/drawingml/2006/main" name="6_Custom Design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3457</TotalTime>
  <Words>538</Words>
  <Application>Microsoft Office PowerPoint</Application>
  <PresentationFormat>Presentación en pantalla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MS PGothic</vt:lpstr>
      <vt:lpstr>MS PGothic</vt:lpstr>
      <vt:lpstr>Arial</vt:lpstr>
      <vt:lpstr>Calibri</vt:lpstr>
      <vt:lpstr>Google Sans</vt:lpstr>
      <vt:lpstr>Trebuchet MS</vt:lpstr>
      <vt:lpstr>6_Custom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ENVIRONMENTAL MANAGEMENT ACTIONS </vt:lpstr>
      <vt:lpstr>Transformations and supports  :</vt:lpstr>
      <vt:lpstr>Presentación de PowerPoint</vt:lpstr>
      <vt:lpstr>Presentación de PowerPoint</vt:lpstr>
    </vt:vector>
  </TitlesOfParts>
  <Company>UNE EPM Telecomunicaciones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Mariano Gonzalez Atehortua</dc:creator>
  <cp:lastModifiedBy>Alvaro</cp:lastModifiedBy>
  <cp:revision>173</cp:revision>
  <dcterms:created xsi:type="dcterms:W3CDTF">2012-08-03T13:43:20Z</dcterms:created>
  <dcterms:modified xsi:type="dcterms:W3CDTF">2021-02-19T16:01:59Z</dcterms:modified>
</cp:coreProperties>
</file>